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9"/>
  </p:handoutMasterIdLst>
  <p:sldIdLst>
    <p:sldId id="256" r:id="rId2"/>
    <p:sldId id="283" r:id="rId3"/>
    <p:sldId id="278" r:id="rId4"/>
    <p:sldId id="284" r:id="rId5"/>
    <p:sldId id="257" r:id="rId6"/>
    <p:sldId id="281" r:id="rId7"/>
    <p:sldId id="259" r:id="rId8"/>
    <p:sldId id="260" r:id="rId9"/>
    <p:sldId id="261" r:id="rId10"/>
    <p:sldId id="262" r:id="rId11"/>
    <p:sldId id="263" r:id="rId12"/>
    <p:sldId id="264" r:id="rId13"/>
    <p:sldId id="282" r:id="rId14"/>
    <p:sldId id="265" r:id="rId15"/>
    <p:sldId id="266" r:id="rId16"/>
    <p:sldId id="267" r:id="rId17"/>
    <p:sldId id="268" r:id="rId18"/>
    <p:sldId id="275" r:id="rId19"/>
    <p:sldId id="279" r:id="rId20"/>
    <p:sldId id="276" r:id="rId21"/>
    <p:sldId id="269" r:id="rId22"/>
    <p:sldId id="270" r:id="rId23"/>
    <p:sldId id="271" r:id="rId24"/>
    <p:sldId id="272" r:id="rId25"/>
    <p:sldId id="273" r:id="rId26"/>
    <p:sldId id="277" r:id="rId27"/>
    <p:sldId id="274" r:id="rId2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C09B60E-B142-4F92-BA02-857DB9E57157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506E335-CE5B-42B0-BF69-AFCCE983F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4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8/29/2017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8/29/2017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8/29/2017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8/29/2017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8/29/2017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8/29/2017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Back to School Night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Mrs. Patricia Cedrone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pcedrone@wtps.org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9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Websites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MY.HRW.com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This website requires a username and a password.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These will be randomly generated after I enter the student’s name on this website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Students will be prompted to reset the random password upon the first visit to the website.</a:t>
            </a:r>
          </a:p>
          <a:p>
            <a:pPr marL="0" indent="0">
              <a:buNone/>
            </a:pP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02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W</a:t>
            </a:r>
            <a:r>
              <a:rPr lang="en-US" dirty="0" smtClean="0">
                <a:latin typeface="Comic Sans MS" panose="030F0702030302020204" pitchFamily="66" charset="0"/>
              </a:rPr>
              <a:t>ebsites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MY.HRW.com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Students can access the text book.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Students can access all audio activities in the text book.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Students can access all video presentations used in class.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 can assign activities (homework, tests, quizzes etc.) via the website.</a:t>
            </a:r>
            <a:endParaRPr lang="en-US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87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Warm Up Folder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Students receive their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warm up folders </a:t>
            </a:r>
            <a:r>
              <a:rPr lang="en-US" dirty="0" smtClean="0">
                <a:latin typeface="Comic Sans MS" panose="030F0702030302020204" pitchFamily="66" charset="0"/>
              </a:rPr>
              <a:t>upon arrival to class.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There is one entry for every day of the week.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Students answer a question or copy information connected to the current lesson.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warm up folder is graded after ten entries have been completed.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Empty entries do not receive credit.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This activity is recorded in the </a:t>
            </a:r>
            <a:r>
              <a:rPr lang="en-US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support assessments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category.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warm up folder remains in the classroom.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This activity signals the beginning of class.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28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I will use the warm up folder as a means of communication with a student who has been absent.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Upon return to school, and absent student will find handouts etc. attached to the warm up folder.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If no handouts were used during the student’s absence, the student will receive a brief not about what was covered on the day of the absence.</a:t>
            </a:r>
            <a:endParaRPr 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78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Class Participation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Comic Sans MS" panose="030F0702030302020204" pitchFamily="66" charset="0"/>
              </a:rPr>
              <a:t>There is class participation system in place throughout the world language department.</a:t>
            </a:r>
          </a:p>
          <a:p>
            <a:r>
              <a:rPr lang="en-US" sz="1800" dirty="0" smtClean="0">
                <a:latin typeface="Comic Sans MS" panose="030F0702030302020204" pitchFamily="66" charset="0"/>
              </a:rPr>
              <a:t>Students start out the marking period with a 70.</a:t>
            </a:r>
          </a:p>
          <a:p>
            <a:r>
              <a:rPr lang="en-US" sz="1800" dirty="0" smtClean="0">
                <a:latin typeface="Comic Sans MS" panose="030F0702030302020204" pitchFamily="66" charset="0"/>
              </a:rPr>
              <a:t>Students earn points by staying on task, completing written assignments, using white boards to demonstrate comprehension and coming to class </a:t>
            </a:r>
            <a:r>
              <a:rPr lang="en-US" sz="1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prepared </a:t>
            </a:r>
            <a:r>
              <a:rPr lang="en-US" sz="1800" dirty="0" smtClean="0">
                <a:latin typeface="Comic Sans MS" panose="030F0702030302020204" pitchFamily="66" charset="0"/>
              </a:rPr>
              <a:t>every day.</a:t>
            </a:r>
          </a:p>
          <a:p>
            <a:r>
              <a:rPr lang="en-US" sz="1800" dirty="0" smtClean="0">
                <a:latin typeface="Comic Sans MS" panose="030F0702030302020204" pitchFamily="66" charset="0"/>
              </a:rPr>
              <a:t>A student that is disruptive to instruction or is unprepared for class etc. will not earn points for that day.</a:t>
            </a:r>
          </a:p>
          <a:p>
            <a:r>
              <a:rPr lang="en-US" sz="1800" dirty="0" smtClean="0">
                <a:latin typeface="Comic Sans MS" panose="030F0702030302020204" pitchFamily="66" charset="0"/>
              </a:rPr>
              <a:t>Two participation grades are given for each marking period. One grade will be assigned at the midpoint. The second grade will be assigned at the end of the marking period.</a:t>
            </a:r>
          </a:p>
          <a:p>
            <a:r>
              <a:rPr lang="en-US" sz="1800" dirty="0" smtClean="0">
                <a:latin typeface="Comic Sans MS" panose="030F0702030302020204" pitchFamily="66" charset="0"/>
              </a:rPr>
              <a:t>These grades will be recorded in the </a:t>
            </a:r>
            <a:r>
              <a:rPr lang="en-US" sz="18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secondary assessments </a:t>
            </a:r>
            <a:r>
              <a:rPr lang="en-US" sz="1800" dirty="0" smtClean="0">
                <a:latin typeface="Comic Sans MS" panose="030F0702030302020204" pitchFamily="66" charset="0"/>
              </a:rPr>
              <a:t>category.</a:t>
            </a:r>
            <a:endParaRPr lang="en-US" sz="1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62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Homework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Written homework is assigned to insure the practice of new vocabulary and to guide students in the preparation for tests and quizzes.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Homework is due upon arrival to class in order to receive credit.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Homework can either be checked in class or collected.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The entire assignment must be complete upon arrival to class in order to receive credit.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Students will not be permitted to return to their lockers to retrieve forgotten homework (as per school policy).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Homework can also be assigned via the MY.HRW.com website.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Homework will be recorded in the </a:t>
            </a:r>
            <a:r>
              <a:rPr lang="en-US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support assessments </a:t>
            </a:r>
            <a:r>
              <a:rPr lang="en-US" dirty="0" smtClean="0">
                <a:latin typeface="Comic Sans MS" panose="030F0702030302020204" pitchFamily="66" charset="0"/>
              </a:rPr>
              <a:t>category.</a:t>
            </a:r>
          </a:p>
        </p:txBody>
      </p:sp>
    </p:spTree>
    <p:extLst>
      <p:ext uri="{BB962C8B-B14F-4D97-AF65-F5344CB8AC3E}">
        <p14:creationId xmlns:p14="http://schemas.microsoft.com/office/powerpoint/2010/main" val="83127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Quizzes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Quizzes are announced using the various methods already mentioned.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Each student will have a folder (that will remain in the classroom) where all quizzes and tests will be stored.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Quizzes are recorded in the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secondary assessments </a:t>
            </a:r>
            <a:r>
              <a:rPr lang="en-US" dirty="0" smtClean="0">
                <a:latin typeface="Comic Sans MS" panose="030F0702030302020204" pitchFamily="66" charset="0"/>
              </a:rPr>
              <a:t>category.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96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Tests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Test are recorded in the </a:t>
            </a:r>
            <a:r>
              <a:rPr lang="en-US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primary assessments </a:t>
            </a:r>
            <a:r>
              <a:rPr lang="en-US" dirty="0" smtClean="0">
                <a:latin typeface="Comic Sans MS" panose="030F0702030302020204" pitchFamily="66" charset="0"/>
              </a:rPr>
              <a:t>category.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Tests + Benchmarks, IPA’s, major projects, Unit/Sub-Unit tests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Tests will remain in the student folder along with the quizzes.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97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IPA assessment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In grades 7 and 8, there are two  IPA assessments given during the school year. </a:t>
            </a:r>
          </a:p>
          <a:p>
            <a:pPr marL="0" indent="0">
              <a:buNone/>
            </a:pPr>
            <a:r>
              <a:rPr lang="en-US" dirty="0" smtClean="0">
                <a:latin typeface="Comic Sans MS" panose="030F0702030302020204" pitchFamily="66" charset="0"/>
              </a:rPr>
              <a:t>One is given at the end on MP2.</a:t>
            </a:r>
          </a:p>
          <a:p>
            <a:pPr marL="0" indent="0">
              <a:buNone/>
            </a:pPr>
            <a:r>
              <a:rPr lang="en-US" dirty="0" smtClean="0">
                <a:latin typeface="Comic Sans MS" panose="030F0702030302020204" pitchFamily="66" charset="0"/>
              </a:rPr>
              <a:t>One is given at the end of MP4.</a:t>
            </a:r>
          </a:p>
          <a:p>
            <a:pPr marL="0" indent="0">
              <a:buNone/>
            </a:pPr>
            <a:r>
              <a:rPr lang="en-US" dirty="0" smtClean="0">
                <a:latin typeface="Comic Sans MS" panose="030F0702030302020204" pitchFamily="66" charset="0"/>
              </a:rPr>
              <a:t>The IPA assessment is valued at 1.5 test grades.</a:t>
            </a:r>
          </a:p>
          <a:p>
            <a:pPr marL="0" indent="0">
              <a:buNone/>
            </a:pPr>
            <a:r>
              <a:rPr lang="en-US" dirty="0" smtClean="0">
                <a:latin typeface="Comic Sans MS" panose="030F0702030302020204" pitchFamily="66" charset="0"/>
              </a:rPr>
              <a:t>The same assessment is used in all 3 middle schools.</a:t>
            </a: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Comic Sans MS" panose="030F0702030302020204" pitchFamily="66" charset="0"/>
              </a:rPr>
              <a:t>IPA = integrated performance assessment</a:t>
            </a:r>
          </a:p>
          <a:p>
            <a:pPr marL="0" indent="0" algn="ctr">
              <a:buNone/>
            </a:pPr>
            <a:r>
              <a:rPr lang="en-US" b="1" dirty="0" smtClean="0">
                <a:latin typeface="Comic Sans MS" panose="030F0702030302020204" pitchFamily="66" charset="0"/>
              </a:rPr>
              <a:t>This is a “show what you know” assessment</a:t>
            </a:r>
            <a:endParaRPr lang="en-US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08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IPA Assessment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In Grade 6 there is 1 IPA assessment given at the end of the semester.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The IPA assessment is valued at 1.5 test grades.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The same assessment is used in all 3 middle schools.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32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Course Names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These are the titles currently in use in the middle school world language program.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 smtClean="0">
                <a:latin typeface="Comic Sans MS" panose="030F0702030302020204" pitchFamily="66" charset="0"/>
              </a:rPr>
              <a:t>Introduction to French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French Beginning I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French Beginning II</a:t>
            </a:r>
            <a:endParaRPr 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30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Components of the assessment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mic Sans MS" panose="030F0702030302020204" pitchFamily="66" charset="0"/>
              </a:rPr>
              <a:t>Interpretive</a:t>
            </a:r>
            <a:r>
              <a:rPr lang="en-US" dirty="0" smtClean="0">
                <a:latin typeface="Comic Sans MS" panose="030F0702030302020204" pitchFamily="66" charset="0"/>
              </a:rPr>
              <a:t>: students will answer questions about something they have read or heard in the target language to demonstrate comprehension.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b="1" dirty="0" smtClean="0">
                <a:latin typeface="Comic Sans MS" panose="030F0702030302020204" pitchFamily="66" charset="0"/>
              </a:rPr>
              <a:t>Interpersonal</a:t>
            </a:r>
            <a:r>
              <a:rPr lang="en-US" dirty="0" smtClean="0">
                <a:latin typeface="Comic Sans MS" panose="030F0702030302020204" pitchFamily="66" charset="0"/>
              </a:rPr>
              <a:t>: the student will write or speak in the target language on a given topic.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b="1" dirty="0" smtClean="0">
                <a:latin typeface="Comic Sans MS" panose="030F0702030302020204" pitchFamily="66" charset="0"/>
              </a:rPr>
              <a:t>Presentational: </a:t>
            </a:r>
            <a:r>
              <a:rPr lang="en-US" dirty="0" smtClean="0">
                <a:latin typeface="Comic Sans MS" panose="030F0702030302020204" pitchFamily="66" charset="0"/>
              </a:rPr>
              <a:t>the student will produce a written response to a prompt in the target language. Students should respond in complete sentences.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23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Grading procedures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The grading procedure in place is </a:t>
            </a:r>
            <a:r>
              <a:rPr lang="en-US" b="1" dirty="0" smtClean="0">
                <a:latin typeface="Comic Sans MS" panose="030F0702030302020204" pitchFamily="66" charset="0"/>
              </a:rPr>
              <a:t>standard</a:t>
            </a:r>
            <a:r>
              <a:rPr lang="en-US" dirty="0" smtClean="0">
                <a:latin typeface="Comic Sans MS" panose="030F0702030302020204" pitchFamily="66" charset="0"/>
              </a:rPr>
              <a:t> throughout the world language department.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Primary assessments		50%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Secondary assessments       	35%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Support assessments		15%    		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00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Supplies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Students should come to class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every day </a:t>
            </a:r>
            <a:r>
              <a:rPr lang="en-US" dirty="0" smtClean="0">
                <a:latin typeface="Comic Sans MS" panose="030F0702030302020204" pitchFamily="66" charset="0"/>
              </a:rPr>
              <a:t>with these items: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Laptop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Pen or pencil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Folder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Handouts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Dry erase marker (if possible)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sz="1800" dirty="0" smtClean="0">
                <a:latin typeface="Comic Sans MS" panose="030F0702030302020204" pitchFamily="66" charset="0"/>
              </a:rPr>
              <a:t>Students are not permitted to return to their lockers for forgotten items.</a:t>
            </a:r>
          </a:p>
          <a:p>
            <a:r>
              <a:rPr lang="en-US" sz="1800" dirty="0" smtClean="0">
                <a:latin typeface="Comic Sans MS" panose="030F0702030302020204" pitchFamily="66" charset="0"/>
              </a:rPr>
              <a:t>Students that are </a:t>
            </a:r>
            <a:r>
              <a:rPr lang="en-US" sz="1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unprepared</a:t>
            </a:r>
            <a:r>
              <a:rPr lang="en-US" sz="1800" dirty="0" smtClean="0">
                <a:latin typeface="Comic Sans MS" panose="030F0702030302020204" pitchFamily="66" charset="0"/>
              </a:rPr>
              <a:t> for class will not receive participation points for that day.</a:t>
            </a:r>
            <a:endParaRPr lang="en-US" sz="1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16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High School placement procedure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French 2A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French 1A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Introduction to HS French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87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average in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primary assessments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b="1" dirty="0" smtClean="0">
                <a:latin typeface="Comic Sans MS" panose="030F0702030302020204" pitchFamily="66" charset="0"/>
              </a:rPr>
              <a:t>77 </a:t>
            </a:r>
            <a:r>
              <a:rPr lang="en-US" dirty="0" smtClean="0">
                <a:latin typeface="Comic Sans MS" panose="030F0702030302020204" pitchFamily="66" charset="0"/>
              </a:rPr>
              <a:t>average in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primary assessments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Averages below </a:t>
            </a:r>
            <a:r>
              <a:rPr lang="en-US" b="1" dirty="0" smtClean="0">
                <a:latin typeface="Comic Sans MS" panose="030F0702030302020204" pitchFamily="66" charset="0"/>
              </a:rPr>
              <a:t>77</a:t>
            </a:r>
            <a:r>
              <a:rPr lang="en-US" dirty="0" smtClean="0">
                <a:latin typeface="Comic Sans MS" panose="030F0702030302020204" pitchFamily="66" charset="0"/>
              </a:rPr>
              <a:t> in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primary assessments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27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Over the years the use of this procedure has proven to be successful.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This has been demonstrated by fewer year-end failures/drops/schedule changes etc.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30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Comic Sans MS" panose="030F0702030302020204" pitchFamily="66" charset="0"/>
              </a:rPr>
              <a:t>High School World Language Program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>
                <a:latin typeface="Comic Sans MS" panose="030F0702030302020204" pitchFamily="66" charset="0"/>
              </a:rPr>
              <a:t>Introduction to High School French</a:t>
            </a:r>
          </a:p>
          <a:p>
            <a:r>
              <a:rPr lang="en-US" sz="1800" b="1" dirty="0" smtClean="0">
                <a:latin typeface="Comic Sans MS" panose="030F0702030302020204" pitchFamily="66" charset="0"/>
              </a:rPr>
              <a:t>French 1A</a:t>
            </a:r>
          </a:p>
          <a:p>
            <a:r>
              <a:rPr lang="en-US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French 2A</a:t>
            </a:r>
          </a:p>
          <a:p>
            <a:r>
              <a:rPr lang="en-US" sz="1800" dirty="0" smtClean="0">
                <a:latin typeface="Comic Sans MS" panose="030F0702030302020204" pitchFamily="66" charset="0"/>
              </a:rPr>
              <a:t>Honors 3</a:t>
            </a:r>
          </a:p>
          <a:p>
            <a:r>
              <a:rPr lang="en-US" sz="1800" dirty="0" smtClean="0">
                <a:latin typeface="Comic Sans MS" panose="030F0702030302020204" pitchFamily="66" charset="0"/>
              </a:rPr>
              <a:t>Honors 4</a:t>
            </a:r>
          </a:p>
          <a:p>
            <a:r>
              <a:rPr lang="en-US" sz="1800" dirty="0" smtClean="0">
                <a:latin typeface="Comic Sans MS" panose="030F0702030302020204" pitchFamily="66" charset="0"/>
              </a:rPr>
              <a:t>Advanced Placement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 student entering the high school world language program at level 2A has the ability to proceed to the Advanced Placement level in senior year.</a:t>
            </a:r>
            <a:endParaRPr lang="en-US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71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Seal of </a:t>
            </a:r>
            <a:r>
              <a:rPr lang="en-US" dirty="0" err="1" smtClean="0">
                <a:latin typeface="Comic Sans MS" panose="030F0702030302020204" pitchFamily="66" charset="0"/>
              </a:rPr>
              <a:t>Biliteracy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Information on the Seal of </a:t>
            </a:r>
            <a:r>
              <a:rPr lang="en-US" sz="2800" dirty="0" err="1" smtClean="0">
                <a:latin typeface="Comic Sans MS" panose="030F0702030302020204" pitchFamily="66" charset="0"/>
              </a:rPr>
              <a:t>Biliteracy</a:t>
            </a:r>
            <a:r>
              <a:rPr lang="en-US" sz="2800" dirty="0" smtClean="0">
                <a:latin typeface="Comic Sans MS" panose="030F0702030302020204" pitchFamily="66" charset="0"/>
              </a:rPr>
              <a:t> will be available on Back to School Night.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19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Supervisor of World Languages ESL K-12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Rosemarie Armstrong</a:t>
            </a:r>
          </a:p>
          <a:p>
            <a:r>
              <a:rPr lang="en-US" sz="3600" dirty="0" smtClean="0">
                <a:latin typeface="Comic Sans MS" panose="030F0702030302020204" pitchFamily="66" charset="0"/>
              </a:rPr>
              <a:t>589-8500 extension 7020</a:t>
            </a:r>
          </a:p>
          <a:p>
            <a:r>
              <a:rPr lang="en-US" sz="3600" dirty="0" smtClean="0">
                <a:latin typeface="Comic Sans MS" panose="030F0702030302020204" pitchFamily="66" charset="0"/>
              </a:rPr>
              <a:t>Rarmstrong@wtps.org</a:t>
            </a: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63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Communication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I update my teacher page daily/weekly as needed.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I use Remind as needed.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I use the </a:t>
            </a:r>
            <a:r>
              <a:rPr lang="en-US" sz="2800" dirty="0" err="1" smtClean="0">
                <a:latin typeface="Comic Sans MS" panose="030F0702030302020204" pitchFamily="66" charset="0"/>
              </a:rPr>
              <a:t>Powerteacher</a:t>
            </a:r>
            <a:r>
              <a:rPr lang="en-US" sz="2800" dirty="0" smtClean="0">
                <a:latin typeface="Comic Sans MS" panose="030F0702030302020204" pitchFamily="66" charset="0"/>
              </a:rPr>
              <a:t> email system as needed.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7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Remind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I have 3 different Remind accounts.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Please refer to the handout for instructions on how to join Remind.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Instructions will be distributed on 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Back to School Night.</a:t>
            </a:r>
            <a:endParaRPr lang="en-U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90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Books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Grade 6 uses the Bien </a:t>
            </a:r>
            <a:r>
              <a:rPr lang="en-US" sz="2800" dirty="0" err="1" smtClean="0">
                <a:latin typeface="Comic Sans MS" panose="030F0702030302020204" pitchFamily="66" charset="0"/>
              </a:rPr>
              <a:t>Dit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smtClean="0">
                <a:latin typeface="Comic Sans MS" panose="030F0702030302020204" pitchFamily="66" charset="0"/>
              </a:rPr>
              <a:t>French 1 book.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Grade 6 covers Units 1 and 2.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Students will cover 1 Unit for each marking period.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Grade 6 is a semester course.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During the other semester, grade 6 students will be in the computers and financial literacy class.</a:t>
            </a:r>
          </a:p>
          <a:p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26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Grade 7 uses the Bien </a:t>
            </a:r>
            <a:r>
              <a:rPr lang="en-US" sz="2400" dirty="0" err="1" smtClean="0">
                <a:latin typeface="Comic Sans MS" panose="030F0702030302020204" pitchFamily="66" charset="0"/>
              </a:rPr>
              <a:t>Dit</a:t>
            </a:r>
            <a:r>
              <a:rPr lang="en-US" sz="2400" dirty="0" smtClean="0">
                <a:latin typeface="Comic Sans MS" panose="030F0702030302020204" pitchFamily="66" charset="0"/>
              </a:rPr>
              <a:t> French I book.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Grade 7 will cover Units 3-6.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Students will cover 1 unit per marking period.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Grade 7 is a full year course.</a:t>
            </a:r>
          </a:p>
        </p:txBody>
      </p:sp>
    </p:spTree>
    <p:extLst>
      <p:ext uri="{BB962C8B-B14F-4D97-AF65-F5344CB8AC3E}">
        <p14:creationId xmlns:p14="http://schemas.microsoft.com/office/powerpoint/2010/main" val="32264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Books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Grade 8 uses the Bien </a:t>
            </a:r>
            <a:r>
              <a:rPr lang="en-US" sz="2800" dirty="0" err="1" smtClean="0">
                <a:latin typeface="Comic Sans MS" panose="030F0702030302020204" pitchFamily="66" charset="0"/>
              </a:rPr>
              <a:t>Dit</a:t>
            </a:r>
            <a:r>
              <a:rPr lang="en-US" sz="2800" dirty="0" smtClean="0">
                <a:latin typeface="Comic Sans MS" panose="030F0702030302020204" pitchFamily="66" charset="0"/>
              </a:rPr>
              <a:t> French I Book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Grade 8 covers units 7 to 10.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Students will cover 1 unit for each marking period.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Grade 8 is a full year course.</a:t>
            </a:r>
            <a:endParaRPr lang="en-US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30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Students remain in the language they have chosen throughout middle school.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14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Websites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GO.HRW.com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(no username or password required)</a:t>
            </a:r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 smtClean="0">
                <a:latin typeface="Comic Sans MS" panose="030F0702030302020204" pitchFamily="66" charset="0"/>
              </a:rPr>
              <a:t>In the lower left hand corner of the home page, type in the 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Go keyword </a:t>
            </a:r>
            <a:r>
              <a:rPr lang="en-US" sz="2800" dirty="0" smtClean="0">
                <a:latin typeface="Comic Sans MS" panose="030F0702030302020204" pitchFamily="66" charset="0"/>
              </a:rPr>
              <a:t>found in the textbook.</a:t>
            </a:r>
          </a:p>
          <a:p>
            <a:r>
              <a:rPr lang="en-US" sz="2800" u="sng" dirty="0" smtClean="0">
                <a:latin typeface="Comic Sans MS" panose="030F0702030302020204" pitchFamily="66" charset="0"/>
              </a:rPr>
              <a:t>For example</a:t>
            </a:r>
            <a:r>
              <a:rPr lang="en-US" sz="2800" dirty="0" smtClean="0">
                <a:latin typeface="Comic Sans MS" panose="030F0702030302020204" pitchFamily="66" charset="0"/>
              </a:rPr>
              <a:t>: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BD1CH_____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The blank space is for the number of the chapter you want to visit.</a:t>
            </a:r>
            <a:endParaRPr lang="en-US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4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238</TotalTime>
  <Words>1194</Words>
  <Application>Microsoft Office PowerPoint</Application>
  <PresentationFormat>Widescreen</PresentationFormat>
  <Paragraphs>154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Calibri</vt:lpstr>
      <vt:lpstr>Calibri Light</vt:lpstr>
      <vt:lpstr>Comic Sans MS</vt:lpstr>
      <vt:lpstr>Retrospect</vt:lpstr>
      <vt:lpstr>Back to School Night</vt:lpstr>
      <vt:lpstr>Course Names</vt:lpstr>
      <vt:lpstr>Communication</vt:lpstr>
      <vt:lpstr>Remind</vt:lpstr>
      <vt:lpstr>Books</vt:lpstr>
      <vt:lpstr>PowerPoint Presentation</vt:lpstr>
      <vt:lpstr>Books </vt:lpstr>
      <vt:lpstr>PowerPoint Presentation</vt:lpstr>
      <vt:lpstr>Websites</vt:lpstr>
      <vt:lpstr>Websites</vt:lpstr>
      <vt:lpstr>Websites</vt:lpstr>
      <vt:lpstr>Warm Up Folder</vt:lpstr>
      <vt:lpstr>PowerPoint Presentation</vt:lpstr>
      <vt:lpstr>Class Participation</vt:lpstr>
      <vt:lpstr>Homework</vt:lpstr>
      <vt:lpstr>Quizzes</vt:lpstr>
      <vt:lpstr>Tests</vt:lpstr>
      <vt:lpstr>IPA assessment</vt:lpstr>
      <vt:lpstr>IPA Assessment</vt:lpstr>
      <vt:lpstr>Components of the assessment</vt:lpstr>
      <vt:lpstr>Grading procedures</vt:lpstr>
      <vt:lpstr>Supplies</vt:lpstr>
      <vt:lpstr>High School placement procedure</vt:lpstr>
      <vt:lpstr>PowerPoint Presentation</vt:lpstr>
      <vt:lpstr>High School World Language Program</vt:lpstr>
      <vt:lpstr>Seal of Biliteracy</vt:lpstr>
      <vt:lpstr>Supervisor of World Languages ESL K-12</vt:lpstr>
    </vt:vector>
  </TitlesOfParts>
  <Company>WTPS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to School Night</dc:title>
  <dc:creator>Patricia Cedrone</dc:creator>
  <cp:lastModifiedBy>Patricia Cedrone</cp:lastModifiedBy>
  <cp:revision>94</cp:revision>
  <cp:lastPrinted>2017-08-29T15:10:43Z</cp:lastPrinted>
  <dcterms:created xsi:type="dcterms:W3CDTF">2015-08-21T14:42:54Z</dcterms:created>
  <dcterms:modified xsi:type="dcterms:W3CDTF">2017-08-29T15:49:56Z</dcterms:modified>
</cp:coreProperties>
</file>