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29"/>
  </p:handoutMasterIdLst>
  <p:sldIdLst>
    <p:sldId id="256" r:id="rId2"/>
    <p:sldId id="283" r:id="rId3"/>
    <p:sldId id="278" r:id="rId4"/>
    <p:sldId id="284" r:id="rId5"/>
    <p:sldId id="257" r:id="rId6"/>
    <p:sldId id="281" r:id="rId7"/>
    <p:sldId id="259" r:id="rId8"/>
    <p:sldId id="260" r:id="rId9"/>
    <p:sldId id="261" r:id="rId10"/>
    <p:sldId id="262" r:id="rId11"/>
    <p:sldId id="263" r:id="rId12"/>
    <p:sldId id="264" r:id="rId13"/>
    <p:sldId id="282" r:id="rId14"/>
    <p:sldId id="265" r:id="rId15"/>
    <p:sldId id="266" r:id="rId16"/>
    <p:sldId id="267" r:id="rId17"/>
    <p:sldId id="268" r:id="rId18"/>
    <p:sldId id="275" r:id="rId19"/>
    <p:sldId id="279" r:id="rId20"/>
    <p:sldId id="276" r:id="rId21"/>
    <p:sldId id="269" r:id="rId22"/>
    <p:sldId id="270" r:id="rId23"/>
    <p:sldId id="271" r:id="rId24"/>
    <p:sldId id="272" r:id="rId25"/>
    <p:sldId id="273" r:id="rId26"/>
    <p:sldId id="277" r:id="rId27"/>
    <p:sldId id="274" r:id="rId28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C09B60E-B142-4F92-BA02-857DB9E57157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506E335-CE5B-42B0-BF69-AFCCE983F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944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69CB8-F204-4D06-B913-C5A26A89888A}" type="datetimeFigureOut">
              <a:rPr lang="en-US" dirty="0"/>
              <a:t>8/29/2017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6E300-0A13-4A81-945A-7333C271A069}" type="datetimeFigureOut">
              <a:rPr lang="en-US" dirty="0"/>
              <a:t>8/29/2017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1962-1EA4-46E7-BCB0-F36CE46D1A59}" type="datetimeFigureOut">
              <a:rPr lang="en-US" dirty="0"/>
              <a:t>8/29/2017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BB376-B19C-488D-ABEB-03C7E6E9E3E0}" type="datetimeFigureOut">
              <a:rPr lang="en-US" dirty="0"/>
              <a:t>8/29/2017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F077B-A50F-4D64-8574-E2D6A98A5553}" type="datetimeFigureOut">
              <a:rPr lang="en-US" dirty="0"/>
              <a:t>8/29/2017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2A62-1983-43A1-A163-D8AA46534C80}" type="datetimeFigureOut">
              <a:rPr lang="en-US" dirty="0"/>
              <a:t>8/29/2017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E3B-34E3-4345-B2A1-994B83598A9C}" type="datetimeFigureOut">
              <a:rPr lang="en-US" dirty="0"/>
              <a:t>8/29/2017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6C96-82A1-4D77-8ADA-627AC6FE3D65}" type="datetimeFigureOut">
              <a:rPr lang="en-US" dirty="0"/>
              <a:t>8/29/2017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02C1E-28F2-47E9-802D-339E64E2F920}" type="datetimeFigureOut">
              <a:rPr lang="en-US" dirty="0"/>
              <a:t>8/29/2017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4271A48-F18A-45B3-BC05-1E27DA3F88AF}" type="datetimeFigureOut">
              <a:rPr lang="en-US" dirty="0"/>
              <a:t>8/29/2017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747F8-9654-4282-85D2-65F41AAE7A75}" type="datetimeFigureOut">
              <a:rPr lang="en-US" dirty="0"/>
              <a:t>8/29/2017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DC5B261-8843-42D1-AAFC-05E20E2D9B97}" type="datetimeFigureOut">
              <a:rPr lang="en-US" dirty="0"/>
              <a:t>8/29/2017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Back to School Night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Comic Sans MS" panose="030F0702030302020204" pitchFamily="66" charset="0"/>
              </a:rPr>
              <a:t>Mrs. Patricia Cedrone</a:t>
            </a:r>
          </a:p>
          <a:p>
            <a:r>
              <a:rPr lang="en-US" sz="2800" dirty="0" smtClean="0">
                <a:latin typeface="Comic Sans MS" panose="030F0702030302020204" pitchFamily="66" charset="0"/>
              </a:rPr>
              <a:t>pcedrone@wtps.org</a:t>
            </a:r>
            <a:endParaRPr lang="en-US" sz="2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92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Websites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MY.HRW.com</a:t>
            </a:r>
          </a:p>
          <a:p>
            <a:r>
              <a:rPr lang="en-US" sz="2800" dirty="0" smtClean="0">
                <a:latin typeface="Comic Sans MS" panose="030F0702030302020204" pitchFamily="66" charset="0"/>
              </a:rPr>
              <a:t>This website requires a username and a password.</a:t>
            </a:r>
          </a:p>
          <a:p>
            <a:r>
              <a:rPr lang="en-US" sz="2800" dirty="0" smtClean="0">
                <a:latin typeface="Comic Sans MS" panose="030F0702030302020204" pitchFamily="66" charset="0"/>
              </a:rPr>
              <a:t>These will be randomly generated after I enter the student’s name on this website</a:t>
            </a:r>
            <a:r>
              <a:rPr lang="en-US" dirty="0" smtClean="0">
                <a:latin typeface="Comic Sans MS" panose="030F0702030302020204" pitchFamily="66" charset="0"/>
              </a:rPr>
              <a:t>.</a:t>
            </a:r>
          </a:p>
          <a:p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Students will be prompted to reset the random password upon the first visit to the website.</a:t>
            </a:r>
          </a:p>
          <a:p>
            <a:pPr marL="0" indent="0">
              <a:buNone/>
            </a:pPr>
            <a:endParaRPr lang="en-US" dirty="0" smtClean="0">
              <a:latin typeface="Comic Sans MS" panose="030F0702030302020204" pitchFamily="66" charset="0"/>
            </a:endParaRPr>
          </a:p>
          <a:p>
            <a:r>
              <a:rPr lang="en-US" dirty="0" smtClean="0">
                <a:latin typeface="Comic Sans MS" panose="030F0702030302020204" pitchFamily="66" charset="0"/>
              </a:rPr>
              <a:t> </a:t>
            </a:r>
            <a:endParaRPr lang="en-US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1022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W</a:t>
            </a:r>
            <a:r>
              <a:rPr lang="en-US" dirty="0" smtClean="0">
                <a:latin typeface="Comic Sans MS" panose="030F0702030302020204" pitchFamily="66" charset="0"/>
              </a:rPr>
              <a:t>ebsites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MY.HRW.com</a:t>
            </a:r>
          </a:p>
          <a:p>
            <a:r>
              <a:rPr lang="en-US" sz="2800" dirty="0" smtClean="0">
                <a:latin typeface="Comic Sans MS" panose="030F0702030302020204" pitchFamily="66" charset="0"/>
              </a:rPr>
              <a:t>Students can access the text book.</a:t>
            </a:r>
          </a:p>
          <a:p>
            <a:r>
              <a:rPr lang="en-US" sz="2800" dirty="0" smtClean="0">
                <a:latin typeface="Comic Sans MS" panose="030F0702030302020204" pitchFamily="66" charset="0"/>
              </a:rPr>
              <a:t>Students can access all audio activities in the text book.</a:t>
            </a:r>
          </a:p>
          <a:p>
            <a:r>
              <a:rPr lang="en-US" sz="2800" dirty="0" smtClean="0">
                <a:latin typeface="Comic Sans MS" panose="030F0702030302020204" pitchFamily="66" charset="0"/>
              </a:rPr>
              <a:t>Students can access all video presentations used in class.</a:t>
            </a:r>
          </a:p>
          <a:p>
            <a:r>
              <a:rPr lang="en-US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I can assign activities (homework, tests, quizzes etc.) via the website.</a:t>
            </a:r>
            <a:endParaRPr lang="en-US" sz="28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1877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Warm Up Folder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Students receive their 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warm up folders </a:t>
            </a:r>
            <a:r>
              <a:rPr lang="en-US" dirty="0" smtClean="0">
                <a:latin typeface="Comic Sans MS" panose="030F0702030302020204" pitchFamily="66" charset="0"/>
              </a:rPr>
              <a:t>upon arrival to class.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There is one entry for every day of the week.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Students answer a question or copy information connected to the current lesson.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The warm up folder is graded after ten entries have been completed.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Empty entries do not receive credit.</a:t>
            </a:r>
          </a:p>
          <a:p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This activity is recorded in the </a:t>
            </a:r>
            <a:r>
              <a:rPr lang="en-US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support assessments 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category.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The warm up folder remains in the classroom.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This activity signals the beginning of class.</a:t>
            </a:r>
            <a:endParaRPr lang="en-US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9282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Comic Sans MS" panose="030F0702030302020204" pitchFamily="66" charset="0"/>
              </a:rPr>
              <a:t>I will use the warm up folder as a means of communication with a student who has been absent.</a:t>
            </a:r>
          </a:p>
          <a:p>
            <a:r>
              <a:rPr lang="en-US" sz="2400" dirty="0" smtClean="0">
                <a:latin typeface="Comic Sans MS" panose="030F0702030302020204" pitchFamily="66" charset="0"/>
              </a:rPr>
              <a:t>Upon return to school, and absent student will find handouts etc. attached to the warm up folder.</a:t>
            </a:r>
          </a:p>
          <a:p>
            <a:r>
              <a:rPr lang="en-US" sz="2400" dirty="0" smtClean="0">
                <a:latin typeface="Comic Sans MS" panose="030F0702030302020204" pitchFamily="66" charset="0"/>
              </a:rPr>
              <a:t>If no handouts were used during the student’s absence, the student will receive a brief not about what was covered on the day of the absence.</a:t>
            </a:r>
            <a:endParaRPr lang="en-US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0784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Class Participation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>
                <a:latin typeface="Comic Sans MS" panose="030F0702030302020204" pitchFamily="66" charset="0"/>
              </a:rPr>
              <a:t>There is class participation system in place throughout the world language department.</a:t>
            </a:r>
          </a:p>
          <a:p>
            <a:r>
              <a:rPr lang="en-US" sz="1800" dirty="0" smtClean="0">
                <a:latin typeface="Comic Sans MS" panose="030F0702030302020204" pitchFamily="66" charset="0"/>
              </a:rPr>
              <a:t>Students start out the marking period with a 70.</a:t>
            </a:r>
          </a:p>
          <a:p>
            <a:r>
              <a:rPr lang="en-US" sz="1800" dirty="0" smtClean="0">
                <a:latin typeface="Comic Sans MS" panose="030F0702030302020204" pitchFamily="66" charset="0"/>
              </a:rPr>
              <a:t>Students earn points by staying on task, completing written assignments, using white boards to demonstrate comprehension and coming to class </a:t>
            </a:r>
            <a:r>
              <a:rPr lang="en-US" sz="1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prepared </a:t>
            </a:r>
            <a:r>
              <a:rPr lang="en-US" sz="1800" dirty="0" smtClean="0">
                <a:latin typeface="Comic Sans MS" panose="030F0702030302020204" pitchFamily="66" charset="0"/>
              </a:rPr>
              <a:t>every day.</a:t>
            </a:r>
          </a:p>
          <a:p>
            <a:r>
              <a:rPr lang="en-US" sz="1800" dirty="0" smtClean="0">
                <a:latin typeface="Comic Sans MS" panose="030F0702030302020204" pitchFamily="66" charset="0"/>
              </a:rPr>
              <a:t>A student that is disruptive to instruction or is unprepared for class etc. will not earn points for that day.</a:t>
            </a:r>
          </a:p>
          <a:p>
            <a:r>
              <a:rPr lang="en-US" sz="1800" dirty="0" smtClean="0">
                <a:latin typeface="Comic Sans MS" panose="030F0702030302020204" pitchFamily="66" charset="0"/>
              </a:rPr>
              <a:t>Two participation grades are given for each marking period. One grade will be assigned at the midpoint. The second grade will be assigned at the end of the marking period.</a:t>
            </a:r>
          </a:p>
          <a:p>
            <a:r>
              <a:rPr lang="en-US" sz="1800" dirty="0" smtClean="0">
                <a:latin typeface="Comic Sans MS" panose="030F0702030302020204" pitchFamily="66" charset="0"/>
              </a:rPr>
              <a:t>These grades will be recorded in the </a:t>
            </a:r>
            <a:r>
              <a:rPr lang="en-US" sz="1800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secondary assessments </a:t>
            </a:r>
            <a:r>
              <a:rPr lang="en-US" sz="1800" dirty="0" smtClean="0">
                <a:latin typeface="Comic Sans MS" panose="030F0702030302020204" pitchFamily="66" charset="0"/>
              </a:rPr>
              <a:t>category.</a:t>
            </a:r>
            <a:endParaRPr lang="en-US" sz="1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0621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Homework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Written homework is assigned to insure the practice of new vocabulary and to guide students in the preparation for tests and quizzes.</a:t>
            </a:r>
          </a:p>
          <a:p>
            <a:r>
              <a:rPr lang="en-US" b="1" dirty="0" smtClean="0">
                <a:latin typeface="Comic Sans MS" panose="030F0702030302020204" pitchFamily="66" charset="0"/>
              </a:rPr>
              <a:t>Homework is due upon arrival to class in order to receive credit.</a:t>
            </a:r>
          </a:p>
          <a:p>
            <a:r>
              <a:rPr lang="en-US" b="1" dirty="0" smtClean="0">
                <a:latin typeface="Comic Sans MS" panose="030F0702030302020204" pitchFamily="66" charset="0"/>
              </a:rPr>
              <a:t>Homework can either be checked in class or collected.</a:t>
            </a:r>
          </a:p>
          <a:p>
            <a:r>
              <a:rPr lang="en-US" b="1" dirty="0" smtClean="0">
                <a:latin typeface="Comic Sans MS" panose="030F0702030302020204" pitchFamily="66" charset="0"/>
              </a:rPr>
              <a:t>The entire assignment must be complete upon arrival to class in order to receive credit.</a:t>
            </a:r>
          </a:p>
          <a:p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Students will not be permitted to return to their lockers to retrieve forgotten homework (as per school policy).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Homework can also be assigned via the MY.HRW.com website.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Homework will be recorded in the </a:t>
            </a:r>
            <a:r>
              <a:rPr lang="en-US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support assessments </a:t>
            </a:r>
            <a:r>
              <a:rPr lang="en-US" dirty="0" smtClean="0">
                <a:latin typeface="Comic Sans MS" panose="030F0702030302020204" pitchFamily="66" charset="0"/>
              </a:rPr>
              <a:t>category.</a:t>
            </a:r>
          </a:p>
        </p:txBody>
      </p:sp>
    </p:spTree>
    <p:extLst>
      <p:ext uri="{BB962C8B-B14F-4D97-AF65-F5344CB8AC3E}">
        <p14:creationId xmlns:p14="http://schemas.microsoft.com/office/powerpoint/2010/main" val="831276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Quizzes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latin typeface="Comic Sans MS" panose="030F0702030302020204" pitchFamily="66" charset="0"/>
            </a:endParaRPr>
          </a:p>
          <a:p>
            <a:r>
              <a:rPr lang="en-US" dirty="0" smtClean="0">
                <a:latin typeface="Comic Sans MS" panose="030F0702030302020204" pitchFamily="66" charset="0"/>
              </a:rPr>
              <a:t>Quizzes are announced using the various methods already mentioned.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Each student will have a folder (that will remain in the classroom) where all quizzes and tests will be stored.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Quizzes are recorded in the 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secondary assessments </a:t>
            </a:r>
            <a:r>
              <a:rPr lang="en-US" dirty="0" smtClean="0">
                <a:latin typeface="Comic Sans MS" panose="030F0702030302020204" pitchFamily="66" charset="0"/>
              </a:rPr>
              <a:t>category.</a:t>
            </a:r>
          </a:p>
          <a:p>
            <a:endParaRPr lang="en-US" dirty="0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5966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Tests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Test are recorded in the </a:t>
            </a:r>
            <a:r>
              <a:rPr lang="en-US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primary assessments </a:t>
            </a:r>
            <a:r>
              <a:rPr lang="en-US" dirty="0" smtClean="0">
                <a:latin typeface="Comic Sans MS" panose="030F0702030302020204" pitchFamily="66" charset="0"/>
              </a:rPr>
              <a:t>category.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Tests + Benchmarks, IPA’s, major projects, Unit/Sub-Unit tests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Tests will remain in the student folder along with the quizzes.</a:t>
            </a:r>
            <a:endParaRPr lang="en-US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5978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IPA assessment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In grades 7 and 8, there are two  IPA assessments given during the school year. </a:t>
            </a:r>
          </a:p>
          <a:p>
            <a:pPr marL="0" indent="0">
              <a:buNone/>
            </a:pPr>
            <a:r>
              <a:rPr lang="en-US" dirty="0" smtClean="0">
                <a:latin typeface="Comic Sans MS" panose="030F0702030302020204" pitchFamily="66" charset="0"/>
              </a:rPr>
              <a:t>One is given at the end on MP2.</a:t>
            </a:r>
          </a:p>
          <a:p>
            <a:pPr marL="0" indent="0">
              <a:buNone/>
            </a:pPr>
            <a:r>
              <a:rPr lang="en-US" dirty="0" smtClean="0">
                <a:latin typeface="Comic Sans MS" panose="030F0702030302020204" pitchFamily="66" charset="0"/>
              </a:rPr>
              <a:t>One is given at the end of MP4.</a:t>
            </a:r>
          </a:p>
          <a:p>
            <a:pPr marL="0" indent="0">
              <a:buNone/>
            </a:pPr>
            <a:r>
              <a:rPr lang="en-US" dirty="0" smtClean="0">
                <a:latin typeface="Comic Sans MS" panose="030F0702030302020204" pitchFamily="66" charset="0"/>
              </a:rPr>
              <a:t>The IPA assessment is valued at 1.5 test grades.</a:t>
            </a:r>
          </a:p>
          <a:p>
            <a:pPr marL="0" indent="0">
              <a:buNone/>
            </a:pPr>
            <a:r>
              <a:rPr lang="en-US" dirty="0" smtClean="0">
                <a:latin typeface="Comic Sans MS" panose="030F0702030302020204" pitchFamily="66" charset="0"/>
              </a:rPr>
              <a:t>The same assessment is used in all 3 middle schools.</a:t>
            </a:r>
          </a:p>
          <a:p>
            <a:pPr marL="0" indent="0">
              <a:buNone/>
            </a:pPr>
            <a:endParaRPr lang="en-US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b="1" dirty="0" smtClean="0">
                <a:latin typeface="Comic Sans MS" panose="030F0702030302020204" pitchFamily="66" charset="0"/>
              </a:rPr>
              <a:t>IPA = integrated performance assessment</a:t>
            </a:r>
          </a:p>
          <a:p>
            <a:pPr marL="0" indent="0" algn="ctr">
              <a:buNone/>
            </a:pPr>
            <a:r>
              <a:rPr lang="en-US" b="1" dirty="0" smtClean="0">
                <a:latin typeface="Comic Sans MS" panose="030F0702030302020204" pitchFamily="66" charset="0"/>
              </a:rPr>
              <a:t>This is a “show what you know” assessment</a:t>
            </a:r>
            <a:endParaRPr lang="en-US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7088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IPA Assessment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Comic Sans MS" panose="030F0702030302020204" pitchFamily="66" charset="0"/>
              </a:rPr>
              <a:t>In Grade 6 there is 1 IPA assessment given at the end of the semester.</a:t>
            </a:r>
          </a:p>
          <a:p>
            <a:r>
              <a:rPr lang="en-US" sz="2400" dirty="0" smtClean="0">
                <a:latin typeface="Comic Sans MS" panose="030F0702030302020204" pitchFamily="66" charset="0"/>
              </a:rPr>
              <a:t>The IPA assessment is valued at 1.5 test grades.</a:t>
            </a:r>
          </a:p>
          <a:p>
            <a:r>
              <a:rPr lang="en-US" sz="2400" dirty="0" smtClean="0">
                <a:latin typeface="Comic Sans MS" panose="030F0702030302020204" pitchFamily="66" charset="0"/>
              </a:rPr>
              <a:t>The same assessment is used in all 3 middle schools.</a:t>
            </a:r>
            <a:endParaRPr lang="en-US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0329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Course Names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Comic Sans MS" panose="030F0702030302020204" pitchFamily="66" charset="0"/>
              </a:rPr>
              <a:t>These are the titles currently in use in the middle school world language program.</a:t>
            </a:r>
          </a:p>
          <a:p>
            <a:endParaRPr lang="en-US" sz="2400" dirty="0">
              <a:latin typeface="Comic Sans MS" panose="030F0702030302020204" pitchFamily="66" charset="0"/>
            </a:endParaRPr>
          </a:p>
          <a:p>
            <a:r>
              <a:rPr lang="en-US" sz="2400" dirty="0" smtClean="0">
                <a:latin typeface="Comic Sans MS" panose="030F0702030302020204" pitchFamily="66" charset="0"/>
              </a:rPr>
              <a:t>Introduction to French</a:t>
            </a:r>
          </a:p>
          <a:p>
            <a:r>
              <a:rPr lang="en-US" sz="2400" dirty="0" smtClean="0">
                <a:latin typeface="Comic Sans MS" panose="030F0702030302020204" pitchFamily="66" charset="0"/>
              </a:rPr>
              <a:t>French Beginning I</a:t>
            </a:r>
          </a:p>
          <a:p>
            <a:r>
              <a:rPr lang="en-US" sz="2400" dirty="0" smtClean="0">
                <a:latin typeface="Comic Sans MS" panose="030F0702030302020204" pitchFamily="66" charset="0"/>
              </a:rPr>
              <a:t>French Beginning II</a:t>
            </a:r>
            <a:endParaRPr lang="en-US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8304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Components of the assessment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atin typeface="Comic Sans MS" panose="030F0702030302020204" pitchFamily="66" charset="0"/>
              </a:rPr>
              <a:t>Interpretive</a:t>
            </a:r>
            <a:r>
              <a:rPr lang="en-US" dirty="0" smtClean="0">
                <a:latin typeface="Comic Sans MS" panose="030F0702030302020204" pitchFamily="66" charset="0"/>
              </a:rPr>
              <a:t>: students will answer questions about something they have read or heard in the target language to demonstrate comprehension.</a:t>
            </a:r>
          </a:p>
          <a:p>
            <a:endParaRPr lang="en-US" dirty="0">
              <a:latin typeface="Comic Sans MS" panose="030F0702030302020204" pitchFamily="66" charset="0"/>
            </a:endParaRPr>
          </a:p>
          <a:p>
            <a:r>
              <a:rPr lang="en-US" b="1" dirty="0" smtClean="0">
                <a:latin typeface="Comic Sans MS" panose="030F0702030302020204" pitchFamily="66" charset="0"/>
              </a:rPr>
              <a:t>Interpersonal</a:t>
            </a:r>
            <a:r>
              <a:rPr lang="en-US" dirty="0" smtClean="0">
                <a:latin typeface="Comic Sans MS" panose="030F0702030302020204" pitchFamily="66" charset="0"/>
              </a:rPr>
              <a:t>: the student will write or speak in the target language on a given topic.</a:t>
            </a:r>
          </a:p>
          <a:p>
            <a:endParaRPr lang="en-US" dirty="0">
              <a:latin typeface="Comic Sans MS" panose="030F0702030302020204" pitchFamily="66" charset="0"/>
            </a:endParaRPr>
          </a:p>
          <a:p>
            <a:r>
              <a:rPr lang="en-US" b="1" dirty="0" smtClean="0">
                <a:latin typeface="Comic Sans MS" panose="030F0702030302020204" pitchFamily="66" charset="0"/>
              </a:rPr>
              <a:t>Presentational: </a:t>
            </a:r>
            <a:r>
              <a:rPr lang="en-US" dirty="0" smtClean="0">
                <a:latin typeface="Comic Sans MS" panose="030F0702030302020204" pitchFamily="66" charset="0"/>
              </a:rPr>
              <a:t>the student will produce a written response to a prompt in the target language. Students should respond in complete sentences.</a:t>
            </a:r>
            <a:endParaRPr lang="en-US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6237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Grading procedures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The grading procedure in place is </a:t>
            </a:r>
            <a:r>
              <a:rPr lang="en-US" b="1" dirty="0" smtClean="0">
                <a:latin typeface="Comic Sans MS" panose="030F0702030302020204" pitchFamily="66" charset="0"/>
              </a:rPr>
              <a:t>standard</a:t>
            </a:r>
            <a:r>
              <a:rPr lang="en-US" dirty="0" smtClean="0">
                <a:latin typeface="Comic Sans MS" panose="030F0702030302020204" pitchFamily="66" charset="0"/>
              </a:rPr>
              <a:t> throughout the world language department.</a:t>
            </a:r>
          </a:p>
          <a:p>
            <a:endParaRPr lang="en-US" dirty="0">
              <a:latin typeface="Comic Sans MS" panose="030F0702030302020204" pitchFamily="66" charset="0"/>
            </a:endParaRPr>
          </a:p>
          <a:p>
            <a:r>
              <a:rPr lang="en-US" dirty="0" smtClean="0">
                <a:latin typeface="Comic Sans MS" panose="030F0702030302020204" pitchFamily="66" charset="0"/>
              </a:rPr>
              <a:t>Primary assessments		50%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Secondary assessments       	35%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Support assessments		15%    		</a:t>
            </a:r>
            <a:endParaRPr lang="en-US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8007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Supplies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Students should come to class 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every day </a:t>
            </a:r>
            <a:r>
              <a:rPr lang="en-US" dirty="0" smtClean="0">
                <a:latin typeface="Comic Sans MS" panose="030F0702030302020204" pitchFamily="66" charset="0"/>
              </a:rPr>
              <a:t>with these items: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Laptop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Pen or pencil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Folder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Handouts 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Dry erase marker (if possible)</a:t>
            </a:r>
          </a:p>
          <a:p>
            <a:endParaRPr lang="en-US" dirty="0">
              <a:latin typeface="Comic Sans MS" panose="030F0702030302020204" pitchFamily="66" charset="0"/>
            </a:endParaRPr>
          </a:p>
          <a:p>
            <a:r>
              <a:rPr lang="en-US" sz="1800" dirty="0" smtClean="0">
                <a:latin typeface="Comic Sans MS" panose="030F0702030302020204" pitchFamily="66" charset="0"/>
              </a:rPr>
              <a:t>Students are not permitted to return to their lockers for forgotten items.</a:t>
            </a:r>
          </a:p>
          <a:p>
            <a:r>
              <a:rPr lang="en-US" sz="1800" dirty="0" smtClean="0">
                <a:latin typeface="Comic Sans MS" panose="030F0702030302020204" pitchFamily="66" charset="0"/>
              </a:rPr>
              <a:t>Students that are </a:t>
            </a:r>
            <a:r>
              <a:rPr lang="en-US" sz="1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unprepared</a:t>
            </a:r>
            <a:r>
              <a:rPr lang="en-US" sz="1800" dirty="0" smtClean="0">
                <a:latin typeface="Comic Sans MS" panose="030F0702030302020204" pitchFamily="66" charset="0"/>
              </a:rPr>
              <a:t> for class will not receive participation points for that day.</a:t>
            </a:r>
            <a:endParaRPr lang="en-US" sz="1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4163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High School placement procedure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French 2A</a:t>
            </a:r>
          </a:p>
          <a:p>
            <a:endParaRPr lang="en-US" dirty="0">
              <a:latin typeface="Comic Sans MS" panose="030F0702030302020204" pitchFamily="66" charset="0"/>
            </a:endParaRPr>
          </a:p>
          <a:p>
            <a:r>
              <a:rPr lang="en-US" dirty="0" smtClean="0">
                <a:latin typeface="Comic Sans MS" panose="030F0702030302020204" pitchFamily="66" charset="0"/>
              </a:rPr>
              <a:t>French 1A</a:t>
            </a:r>
          </a:p>
          <a:p>
            <a:endParaRPr lang="en-US" dirty="0">
              <a:latin typeface="Comic Sans MS" panose="030F0702030302020204" pitchFamily="66" charset="0"/>
            </a:endParaRPr>
          </a:p>
          <a:p>
            <a:r>
              <a:rPr lang="en-US" dirty="0" smtClean="0">
                <a:latin typeface="Comic Sans MS" panose="030F0702030302020204" pitchFamily="66" charset="0"/>
              </a:rPr>
              <a:t>Introduction to HS French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87</a:t>
            </a:r>
            <a:r>
              <a:rPr lang="en-US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average in 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primary assessments</a:t>
            </a:r>
          </a:p>
          <a:p>
            <a:endParaRPr lang="en-US" dirty="0">
              <a:latin typeface="Comic Sans MS" panose="030F0702030302020204" pitchFamily="66" charset="0"/>
            </a:endParaRPr>
          </a:p>
          <a:p>
            <a:r>
              <a:rPr lang="en-US" b="1" dirty="0" smtClean="0">
                <a:latin typeface="Comic Sans MS" panose="030F0702030302020204" pitchFamily="66" charset="0"/>
              </a:rPr>
              <a:t>77 </a:t>
            </a:r>
            <a:r>
              <a:rPr lang="en-US" dirty="0" smtClean="0">
                <a:latin typeface="Comic Sans MS" panose="030F0702030302020204" pitchFamily="66" charset="0"/>
              </a:rPr>
              <a:t>average in 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primary assessments</a:t>
            </a:r>
          </a:p>
          <a:p>
            <a:endParaRPr lang="en-US" dirty="0">
              <a:latin typeface="Comic Sans MS" panose="030F0702030302020204" pitchFamily="66" charset="0"/>
            </a:endParaRPr>
          </a:p>
          <a:p>
            <a:r>
              <a:rPr lang="en-US" dirty="0" smtClean="0">
                <a:latin typeface="Comic Sans MS" panose="030F0702030302020204" pitchFamily="66" charset="0"/>
              </a:rPr>
              <a:t>Averages below </a:t>
            </a:r>
            <a:r>
              <a:rPr lang="en-US" b="1" dirty="0" smtClean="0">
                <a:latin typeface="Comic Sans MS" panose="030F0702030302020204" pitchFamily="66" charset="0"/>
              </a:rPr>
              <a:t>77</a:t>
            </a:r>
            <a:r>
              <a:rPr lang="en-US" dirty="0" smtClean="0">
                <a:latin typeface="Comic Sans MS" panose="030F0702030302020204" pitchFamily="66" charset="0"/>
              </a:rPr>
              <a:t> in 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primary assessments</a:t>
            </a:r>
            <a:endParaRPr lang="en-US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7272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Over the years the use of this procedure has proven to be successful.</a:t>
            </a:r>
          </a:p>
          <a:p>
            <a:endParaRPr lang="en-US" dirty="0">
              <a:latin typeface="Comic Sans MS" panose="030F0702030302020204" pitchFamily="66" charset="0"/>
            </a:endParaRPr>
          </a:p>
          <a:p>
            <a:r>
              <a:rPr lang="en-US" dirty="0" smtClean="0">
                <a:latin typeface="Comic Sans MS" panose="030F0702030302020204" pitchFamily="66" charset="0"/>
              </a:rPr>
              <a:t>This has been demonstrated by fewer year-end failures/drops/schedule changes etc.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5301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latin typeface="Comic Sans MS" panose="030F0702030302020204" pitchFamily="66" charset="0"/>
              </a:rPr>
              <a:t>High School World Language Program</a:t>
            </a:r>
            <a:endParaRPr lang="en-US" sz="4400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b="1" dirty="0" smtClean="0">
                <a:latin typeface="Comic Sans MS" panose="030F0702030302020204" pitchFamily="66" charset="0"/>
              </a:rPr>
              <a:t>Introduction to High School French</a:t>
            </a:r>
          </a:p>
          <a:p>
            <a:r>
              <a:rPr lang="en-US" sz="1800" b="1" dirty="0" smtClean="0">
                <a:latin typeface="Comic Sans MS" panose="030F0702030302020204" pitchFamily="66" charset="0"/>
              </a:rPr>
              <a:t>French 1A</a:t>
            </a:r>
          </a:p>
          <a:p>
            <a:r>
              <a:rPr lang="en-US" sz="1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French 2A</a:t>
            </a:r>
          </a:p>
          <a:p>
            <a:r>
              <a:rPr lang="en-US" sz="1800" dirty="0" smtClean="0">
                <a:latin typeface="Comic Sans MS" panose="030F0702030302020204" pitchFamily="66" charset="0"/>
              </a:rPr>
              <a:t>Honors 3</a:t>
            </a:r>
          </a:p>
          <a:p>
            <a:r>
              <a:rPr lang="en-US" sz="1800" dirty="0" smtClean="0">
                <a:latin typeface="Comic Sans MS" panose="030F0702030302020204" pitchFamily="66" charset="0"/>
              </a:rPr>
              <a:t>Honors 4</a:t>
            </a:r>
          </a:p>
          <a:p>
            <a:r>
              <a:rPr lang="en-US" sz="1800" dirty="0" smtClean="0">
                <a:latin typeface="Comic Sans MS" panose="030F0702030302020204" pitchFamily="66" charset="0"/>
              </a:rPr>
              <a:t>Advanced Placement</a:t>
            </a:r>
          </a:p>
          <a:p>
            <a:endParaRPr lang="en-US" dirty="0">
              <a:latin typeface="Comic Sans MS" panose="030F0702030302020204" pitchFamily="66" charset="0"/>
            </a:endParaRPr>
          </a:p>
          <a:p>
            <a:r>
              <a:rPr lang="en-US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 student entering the high school world language program at level 2A has the ability to proceed to the Advanced Placement level in senior year.</a:t>
            </a:r>
            <a:endParaRPr lang="en-US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2710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Seal of </a:t>
            </a:r>
            <a:r>
              <a:rPr lang="en-US" dirty="0" err="1" smtClean="0">
                <a:latin typeface="Comic Sans MS" panose="030F0702030302020204" pitchFamily="66" charset="0"/>
              </a:rPr>
              <a:t>Biliteracy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Comic Sans MS" panose="030F0702030302020204" pitchFamily="66" charset="0"/>
              </a:rPr>
              <a:t>Information on the Seal of </a:t>
            </a:r>
            <a:r>
              <a:rPr lang="en-US" sz="2800" dirty="0" err="1" smtClean="0">
                <a:latin typeface="Comic Sans MS" panose="030F0702030302020204" pitchFamily="66" charset="0"/>
              </a:rPr>
              <a:t>Biliteracy</a:t>
            </a:r>
            <a:r>
              <a:rPr lang="en-US" sz="2800" dirty="0" smtClean="0">
                <a:latin typeface="Comic Sans MS" panose="030F0702030302020204" pitchFamily="66" charset="0"/>
              </a:rPr>
              <a:t> will be available on Back to School Night.</a:t>
            </a:r>
            <a:endParaRPr lang="en-US" sz="2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5192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Supervisor of World Languages ESL K-12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Comic Sans MS" panose="030F0702030302020204" pitchFamily="66" charset="0"/>
              </a:rPr>
              <a:t>Rosemarie Armstrong</a:t>
            </a:r>
          </a:p>
          <a:p>
            <a:r>
              <a:rPr lang="en-US" sz="3600" dirty="0" smtClean="0">
                <a:latin typeface="Comic Sans MS" panose="030F0702030302020204" pitchFamily="66" charset="0"/>
              </a:rPr>
              <a:t>589-8500 extension 7020</a:t>
            </a:r>
          </a:p>
          <a:p>
            <a:r>
              <a:rPr lang="en-US" sz="3600" dirty="0" smtClean="0">
                <a:latin typeface="Comic Sans MS" panose="030F0702030302020204" pitchFamily="66" charset="0"/>
              </a:rPr>
              <a:t>Rarmstrong@wtps.org</a:t>
            </a:r>
            <a:endParaRPr lang="en-US" sz="3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8632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Communication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Comic Sans MS" panose="030F0702030302020204" pitchFamily="66" charset="0"/>
              </a:rPr>
              <a:t>I update my teacher page daily/weekly as needed.</a:t>
            </a:r>
          </a:p>
          <a:p>
            <a:r>
              <a:rPr lang="en-US" sz="2800" dirty="0" smtClean="0">
                <a:latin typeface="Comic Sans MS" panose="030F0702030302020204" pitchFamily="66" charset="0"/>
              </a:rPr>
              <a:t>I use Remind as needed.</a:t>
            </a:r>
          </a:p>
          <a:p>
            <a:r>
              <a:rPr lang="en-US" sz="2800" dirty="0" smtClean="0">
                <a:latin typeface="Comic Sans MS" panose="030F0702030302020204" pitchFamily="66" charset="0"/>
              </a:rPr>
              <a:t>I use the </a:t>
            </a:r>
            <a:r>
              <a:rPr lang="en-US" sz="2800" dirty="0" err="1" smtClean="0">
                <a:latin typeface="Comic Sans MS" panose="030F0702030302020204" pitchFamily="66" charset="0"/>
              </a:rPr>
              <a:t>Powerteacher</a:t>
            </a:r>
            <a:r>
              <a:rPr lang="en-US" sz="2800" dirty="0" smtClean="0">
                <a:latin typeface="Comic Sans MS" panose="030F0702030302020204" pitchFamily="66" charset="0"/>
              </a:rPr>
              <a:t> email system as needed.</a:t>
            </a:r>
            <a:endParaRPr lang="en-US" sz="2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774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Remind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Comic Sans MS" panose="030F0702030302020204" pitchFamily="66" charset="0"/>
              </a:rPr>
              <a:t>I have 3 different Remind accounts.</a:t>
            </a:r>
          </a:p>
          <a:p>
            <a:r>
              <a:rPr lang="en-US" sz="2400" dirty="0" smtClean="0">
                <a:latin typeface="Comic Sans MS" panose="030F0702030302020204" pitchFamily="66" charset="0"/>
              </a:rPr>
              <a:t>Please refer to the handout for instructions on how to join Remind.</a:t>
            </a:r>
          </a:p>
          <a:p>
            <a:r>
              <a:rPr lang="en-US" sz="2400" dirty="0" smtClean="0">
                <a:latin typeface="Comic Sans MS" panose="030F0702030302020204" pitchFamily="66" charset="0"/>
              </a:rPr>
              <a:t>Instructions will be distributed on </a:t>
            </a:r>
            <a:r>
              <a:rPr lang="en-US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Back to School Night.</a:t>
            </a:r>
            <a:endParaRPr lang="en-US" sz="2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7908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Books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Comic Sans MS" panose="030F0702030302020204" pitchFamily="66" charset="0"/>
              </a:rPr>
              <a:t>Grade 6 uses the Bien </a:t>
            </a:r>
            <a:r>
              <a:rPr lang="en-US" sz="2800" dirty="0" err="1" smtClean="0">
                <a:latin typeface="Comic Sans MS" panose="030F0702030302020204" pitchFamily="66" charset="0"/>
              </a:rPr>
              <a:t>Dit</a:t>
            </a:r>
            <a:r>
              <a:rPr lang="en-US" sz="2800" dirty="0">
                <a:latin typeface="Comic Sans MS" panose="030F0702030302020204" pitchFamily="66" charset="0"/>
              </a:rPr>
              <a:t> </a:t>
            </a:r>
            <a:r>
              <a:rPr lang="en-US" sz="2800" dirty="0" smtClean="0">
                <a:latin typeface="Comic Sans MS" panose="030F0702030302020204" pitchFamily="66" charset="0"/>
              </a:rPr>
              <a:t>French 1 book.</a:t>
            </a:r>
          </a:p>
          <a:p>
            <a:r>
              <a:rPr lang="en-US" sz="2800" dirty="0" smtClean="0">
                <a:latin typeface="Comic Sans MS" panose="030F0702030302020204" pitchFamily="66" charset="0"/>
              </a:rPr>
              <a:t>Grade 6 covers Units 1 and 2.</a:t>
            </a:r>
          </a:p>
          <a:p>
            <a:r>
              <a:rPr lang="en-US" sz="2800" dirty="0" smtClean="0">
                <a:latin typeface="Comic Sans MS" panose="030F0702030302020204" pitchFamily="66" charset="0"/>
              </a:rPr>
              <a:t>Students will cover 1 Unit for each marking period.</a:t>
            </a:r>
          </a:p>
          <a:p>
            <a:r>
              <a:rPr lang="en-US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Grade 6 is a semester course.</a:t>
            </a:r>
          </a:p>
          <a:p>
            <a:r>
              <a:rPr lang="en-US" sz="2800" dirty="0" smtClean="0">
                <a:latin typeface="Comic Sans MS" panose="030F0702030302020204" pitchFamily="66" charset="0"/>
              </a:rPr>
              <a:t>During the other semester, grade 6 students will be in the computers and financial literacy class.</a:t>
            </a:r>
          </a:p>
          <a:p>
            <a:endParaRPr lang="en-US" sz="2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1263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Comic Sans MS" panose="030F0702030302020204" pitchFamily="66" charset="0"/>
              </a:rPr>
              <a:t>Grade 7 uses the Bien </a:t>
            </a:r>
            <a:r>
              <a:rPr lang="en-US" sz="2400" dirty="0" err="1" smtClean="0">
                <a:latin typeface="Comic Sans MS" panose="030F0702030302020204" pitchFamily="66" charset="0"/>
              </a:rPr>
              <a:t>Dit</a:t>
            </a:r>
            <a:r>
              <a:rPr lang="en-US" sz="2400" dirty="0" smtClean="0">
                <a:latin typeface="Comic Sans MS" panose="030F0702030302020204" pitchFamily="66" charset="0"/>
              </a:rPr>
              <a:t> French I book.</a:t>
            </a:r>
          </a:p>
          <a:p>
            <a:r>
              <a:rPr lang="en-US" sz="2400" dirty="0" smtClean="0">
                <a:latin typeface="Comic Sans MS" panose="030F0702030302020204" pitchFamily="66" charset="0"/>
              </a:rPr>
              <a:t>Grade 7 will cover Units 3-6.</a:t>
            </a:r>
          </a:p>
          <a:p>
            <a:r>
              <a:rPr lang="en-US" sz="2400" dirty="0" smtClean="0">
                <a:latin typeface="Comic Sans MS" panose="030F0702030302020204" pitchFamily="66" charset="0"/>
              </a:rPr>
              <a:t>Students will cover 1 unit per marking period.</a:t>
            </a:r>
          </a:p>
          <a:p>
            <a:r>
              <a:rPr lang="en-US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Grade 7 is a full year course.</a:t>
            </a:r>
          </a:p>
        </p:txBody>
      </p:sp>
    </p:spTree>
    <p:extLst>
      <p:ext uri="{BB962C8B-B14F-4D97-AF65-F5344CB8AC3E}">
        <p14:creationId xmlns:p14="http://schemas.microsoft.com/office/powerpoint/2010/main" val="322649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Books 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Comic Sans MS" panose="030F0702030302020204" pitchFamily="66" charset="0"/>
              </a:rPr>
              <a:t>Grade 8 uses the Bien </a:t>
            </a:r>
            <a:r>
              <a:rPr lang="en-US" sz="2800" dirty="0" err="1" smtClean="0">
                <a:latin typeface="Comic Sans MS" panose="030F0702030302020204" pitchFamily="66" charset="0"/>
              </a:rPr>
              <a:t>Dit</a:t>
            </a:r>
            <a:r>
              <a:rPr lang="en-US" sz="2800" dirty="0" smtClean="0">
                <a:latin typeface="Comic Sans MS" panose="030F0702030302020204" pitchFamily="66" charset="0"/>
              </a:rPr>
              <a:t> French I Book</a:t>
            </a:r>
          </a:p>
          <a:p>
            <a:r>
              <a:rPr lang="en-US" sz="2800" dirty="0" smtClean="0">
                <a:latin typeface="Comic Sans MS" panose="030F0702030302020204" pitchFamily="66" charset="0"/>
              </a:rPr>
              <a:t>Grade 8 covers units 7 to 10.</a:t>
            </a:r>
          </a:p>
          <a:p>
            <a:r>
              <a:rPr lang="en-US" sz="2800" dirty="0" smtClean="0">
                <a:latin typeface="Comic Sans MS" panose="030F0702030302020204" pitchFamily="66" charset="0"/>
              </a:rPr>
              <a:t>Students will cover 1 unit for each marking period.</a:t>
            </a:r>
          </a:p>
          <a:p>
            <a:r>
              <a:rPr lang="en-US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Grade 8 is a full year course.</a:t>
            </a:r>
            <a:endParaRPr lang="en-US" sz="28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3303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Comic Sans MS" panose="030F0702030302020204" pitchFamily="66" charset="0"/>
              </a:rPr>
              <a:t>Students remain in the language they have chosen throughout middle school.</a:t>
            </a:r>
            <a:endParaRPr lang="en-US" sz="2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1146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Websites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GO.HRW.com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(no username or password required)</a:t>
            </a:r>
            <a:endParaRPr lang="en-US" sz="2800" dirty="0">
              <a:latin typeface="Comic Sans MS" panose="030F0702030302020204" pitchFamily="66" charset="0"/>
            </a:endParaRPr>
          </a:p>
          <a:p>
            <a:r>
              <a:rPr lang="en-US" sz="2800" dirty="0" smtClean="0">
                <a:latin typeface="Comic Sans MS" panose="030F0702030302020204" pitchFamily="66" charset="0"/>
              </a:rPr>
              <a:t>In the lower left hand corner of the home page, type in the </a:t>
            </a:r>
            <a:r>
              <a:rPr lang="en-US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Go keyword </a:t>
            </a:r>
            <a:r>
              <a:rPr lang="en-US" sz="2800" dirty="0" smtClean="0">
                <a:latin typeface="Comic Sans MS" panose="030F0702030302020204" pitchFamily="66" charset="0"/>
              </a:rPr>
              <a:t>found in the textbook.</a:t>
            </a:r>
          </a:p>
          <a:p>
            <a:r>
              <a:rPr lang="en-US" sz="2800" u="sng" dirty="0" smtClean="0">
                <a:latin typeface="Comic Sans MS" panose="030F0702030302020204" pitchFamily="66" charset="0"/>
              </a:rPr>
              <a:t>For example</a:t>
            </a:r>
            <a:r>
              <a:rPr lang="en-US" sz="2800" dirty="0" smtClean="0">
                <a:latin typeface="Comic Sans MS" panose="030F0702030302020204" pitchFamily="66" charset="0"/>
              </a:rPr>
              <a:t>:</a:t>
            </a:r>
          </a:p>
          <a:p>
            <a:r>
              <a:rPr lang="en-US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BD1CH_____</a:t>
            </a:r>
          </a:p>
          <a:p>
            <a:r>
              <a:rPr lang="en-US" sz="2800" dirty="0" smtClean="0">
                <a:latin typeface="Comic Sans MS" panose="030F0702030302020204" pitchFamily="66" charset="0"/>
              </a:rPr>
              <a:t>The blank space is for the number of the chapter you want to visit.</a:t>
            </a:r>
            <a:endParaRPr lang="en-US" sz="28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US" sz="2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547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238</TotalTime>
  <Words>1194</Words>
  <Application>Microsoft Office PowerPoint</Application>
  <PresentationFormat>Widescreen</PresentationFormat>
  <Paragraphs>154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Calibri</vt:lpstr>
      <vt:lpstr>Calibri Light</vt:lpstr>
      <vt:lpstr>Comic Sans MS</vt:lpstr>
      <vt:lpstr>Retrospect</vt:lpstr>
      <vt:lpstr>Back to School Night</vt:lpstr>
      <vt:lpstr>Course Names</vt:lpstr>
      <vt:lpstr>Communication</vt:lpstr>
      <vt:lpstr>Remind</vt:lpstr>
      <vt:lpstr>Books</vt:lpstr>
      <vt:lpstr>PowerPoint Presentation</vt:lpstr>
      <vt:lpstr>Books </vt:lpstr>
      <vt:lpstr>PowerPoint Presentation</vt:lpstr>
      <vt:lpstr>Websites</vt:lpstr>
      <vt:lpstr>Websites</vt:lpstr>
      <vt:lpstr>Websites</vt:lpstr>
      <vt:lpstr>Warm Up Folder</vt:lpstr>
      <vt:lpstr>PowerPoint Presentation</vt:lpstr>
      <vt:lpstr>Class Participation</vt:lpstr>
      <vt:lpstr>Homework</vt:lpstr>
      <vt:lpstr>Quizzes</vt:lpstr>
      <vt:lpstr>Tests</vt:lpstr>
      <vt:lpstr>IPA assessment</vt:lpstr>
      <vt:lpstr>IPA Assessment</vt:lpstr>
      <vt:lpstr>Components of the assessment</vt:lpstr>
      <vt:lpstr>Grading procedures</vt:lpstr>
      <vt:lpstr>Supplies</vt:lpstr>
      <vt:lpstr>High School placement procedure</vt:lpstr>
      <vt:lpstr>PowerPoint Presentation</vt:lpstr>
      <vt:lpstr>High School World Language Program</vt:lpstr>
      <vt:lpstr>Seal of Biliteracy</vt:lpstr>
      <vt:lpstr>Supervisor of World Languages ESL K-12</vt:lpstr>
    </vt:vector>
  </TitlesOfParts>
  <Company>WTPS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Back to School Night</dc:title>
  <dc:creator>Patricia Cedrone</dc:creator>
  <cp:lastModifiedBy>Patricia Cedrone</cp:lastModifiedBy>
  <cp:revision>94</cp:revision>
  <cp:lastPrinted>2017-08-29T15:10:43Z</cp:lastPrinted>
  <dcterms:created xsi:type="dcterms:W3CDTF">2015-08-21T14:42:54Z</dcterms:created>
  <dcterms:modified xsi:type="dcterms:W3CDTF">2017-08-29T15:49:56Z</dcterms:modified>
</cp:coreProperties>
</file>